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emf" ContentType="image/x-emf"/>
  <Default Extension="gif" ContentType="image/gif"/>
  <Default Extension="wmf" ContentType="image/x-w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56" r:id="rId3"/>
    <p:sldId id="257" r:id="rId4"/>
    <p:sldId id="258" r:id="rId5"/>
    <p:sldId id="262" r:id="rId6"/>
    <p:sldId id="267" r:id="rId7"/>
    <p:sldId id="270" r:id="rId8"/>
    <p:sldId id="268" r:id="rId9"/>
    <p:sldId id="271" r:id="rId10"/>
    <p:sldId id="263" r:id="rId11"/>
    <p:sldId id="264" r:id="rId12"/>
    <p:sldId id="269" r:id="rId14"/>
    <p:sldId id="272" r:id="rId15"/>
    <p:sldId id="261" r:id="rId16"/>
  </p:sldIdLst>
  <p:sldSz cx="12192000" cy="6858000"/>
  <p:notesSz cx="7103745" cy="1023429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2"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notesViewPr>
    <p:cSldViewPr snapToGrid="0">
      <p:cViewPr varScale="1">
        <p:scale>
          <a:sx n="41" d="100"/>
          <a:sy n="41" d="100"/>
        </p:scale>
        <p:origin x="1794" y="54"/>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notesMaster" Target="notesMasters/notesMaster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38200" y="365125"/>
            <a:ext cx="10515600" cy="58118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FDE934FF-F4E1-47C5-9CA5-30A81DDE2BE4}"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FDE934FF-F4E1-47C5-9CA5-30A81DDE2BE4}"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E934FF-F4E1-47C5-9CA5-30A81DDE2BE4}"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FDE934FF-F4E1-47C5-9CA5-30A81DDE2BE4}"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E934FF-F4E1-47C5-9CA5-30A81DDE2BE4}"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jpeg"/><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vmlDrawing" Target="../drawings/vmlDrawing5.vml"/><Relationship Id="rId3" Type="http://schemas.openxmlformats.org/officeDocument/2006/relationships/slideLayout" Target="../slideLayouts/slideLayout10.xml"/><Relationship Id="rId2" Type="http://schemas.openxmlformats.org/officeDocument/2006/relationships/image" Target="../media/image18.wmf"/><Relationship Id="rId1" Type="http://schemas.openxmlformats.org/officeDocument/2006/relationships/oleObject" Target="../embeddings/oleObject5.bin"/></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9.emf"/></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0.emf"/></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1.jpeg"/></Relationships>
</file>

<file path=ppt/slides/_rels/slide2.xml.rels><?xml version="1.0" encoding="UTF-8" standalone="yes"?>
<Relationships xmlns="http://schemas.openxmlformats.org/package/2006/relationships"><Relationship Id="rId9" Type="http://schemas.openxmlformats.org/officeDocument/2006/relationships/hyperlink" Target="file:///C:\Users\massi_000\Documents\massiusb8GBcopy\massi%20usb%20copy\_notes\unit%201\mod3\Phosphorus%20burning%20in%20atmosphere%20of%20pure%20oxygen.mp4" TargetMode="External"/><Relationship Id="rId8" Type="http://schemas.openxmlformats.org/officeDocument/2006/relationships/hyperlink" Target="file:///C:\Users\massi_000\Documents\massiusb8GBcopy\massi%20usb%20copy\_notes\unit%201\mod3\Chlorine%20reacting%20with%20phosphorus%20(white).mp4" TargetMode="External"/><Relationship Id="rId7" Type="http://schemas.openxmlformats.org/officeDocument/2006/relationships/hyperlink" Target="file:///C:\Users\massi_000\Documents\massiusb8GBcopy\massi%20usb%20copy\_notes\unit%201\mod3\Reaction%20of%20aluminum%20with%20chlorine.mp4" TargetMode="External"/><Relationship Id="rId6" Type="http://schemas.openxmlformats.org/officeDocument/2006/relationships/hyperlink" Target="file:///C:\Users\massi_000\Documents\massiusb8GBcopy\massi%20usb%20copy\_notes\unit%201\mod3\Boom!%20EXPLODING%20ALUMINUM%20DUST!.mp4" TargetMode="External"/><Relationship Id="rId5" Type="http://schemas.openxmlformats.org/officeDocument/2006/relationships/hyperlink" Target="file:///C:\Users\massi_000\Documents\massiusb8GBcopy\massi%20usb%20copy\_notes\unit%201\mod3\Sodium%20and%20chlorine%20reaction%20-%20period%203%20elements.mp4" TargetMode="External"/><Relationship Id="rId4" Type="http://schemas.openxmlformats.org/officeDocument/2006/relationships/hyperlink" Target="file:///C:\Users\massi_000\Documents\massiusb8GBcopy\massi%20usb%20copy\_notes\unit%201\mod3\Magnesium%20Reaction%20With%20Fire!.mp4" TargetMode="External"/><Relationship Id="rId3" Type="http://schemas.openxmlformats.org/officeDocument/2006/relationships/hyperlink" Target="file:///C:\Users\massi_000\Documents\massiusb8GBcopy\massi%20usb%20copy\_notes\unit%201\mod3\Burning%20Sodium%20in%20Oxygen.mp4" TargetMode="External"/><Relationship Id="rId2" Type="http://schemas.openxmlformats.org/officeDocument/2006/relationships/image" Target="../media/image5.wmf"/><Relationship Id="rId13" Type="http://schemas.openxmlformats.org/officeDocument/2006/relationships/vmlDrawing" Target="../drawings/vmlDrawing1.vml"/><Relationship Id="rId12" Type="http://schemas.openxmlformats.org/officeDocument/2006/relationships/slideLayout" Target="../slideLayouts/slideLayout2.xml"/><Relationship Id="rId11" Type="http://schemas.openxmlformats.org/officeDocument/2006/relationships/hyperlink" Target="file:///C:\Users\massi_000\Documents\massiusb8GBcopy\massi%20usb%20copy\_notes\unit%201\mod3\Reaction%20of%20Sodium%20and%20Water.mp4" TargetMode="External"/><Relationship Id="rId10" Type="http://schemas.openxmlformats.org/officeDocument/2006/relationships/hyperlink" Target="file:///C:\Users\massi_000\Documents\massiusb8GBcopy\massi%20usb%20copy\_notes\unit%201\mod3\Sulfur%20burning%20in%20atmosphere%20of%20pure%20oxygen.mp4" TargetMode="External"/><Relationship Id="rId1"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4" Type="http://schemas.openxmlformats.org/officeDocument/2006/relationships/vmlDrawing" Target="../drawings/vmlDrawing2.vml"/><Relationship Id="rId3" Type="http://schemas.openxmlformats.org/officeDocument/2006/relationships/slideLayout" Target="../slideLayouts/slideLayout2.xml"/><Relationship Id="rId2" Type="http://schemas.openxmlformats.org/officeDocument/2006/relationships/image" Target="../media/image6.wmf"/><Relationship Id="rId1"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5" Type="http://schemas.openxmlformats.org/officeDocument/2006/relationships/vmlDrawing" Target="../drawings/vmlDrawing3.vml"/><Relationship Id="rId4" Type="http://schemas.openxmlformats.org/officeDocument/2006/relationships/slideLayout" Target="../slideLayouts/slideLayout10.xml"/><Relationship Id="rId3" Type="http://schemas.openxmlformats.org/officeDocument/2006/relationships/image" Target="../media/image8.png"/><Relationship Id="rId2" Type="http://schemas.openxmlformats.org/officeDocument/2006/relationships/image" Target="../media/image7.wmf"/><Relationship Id="rId1"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0.jpeg"/><Relationship Id="rId1" Type="http://schemas.openxmlformats.org/officeDocument/2006/relationships/image" Target="../media/image9.emf"/></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2.jpeg"/><Relationship Id="rId1" Type="http://schemas.openxmlformats.org/officeDocument/2006/relationships/image" Target="../media/image11.emf"/></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4.GIF"/><Relationship Id="rId1" Type="http://schemas.openxmlformats.org/officeDocument/2006/relationships/image" Target="../media/image13.emf"/></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6.GIF"/><Relationship Id="rId1" Type="http://schemas.openxmlformats.org/officeDocument/2006/relationships/image" Target="../media/image15.emf"/></Relationships>
</file>

<file path=ppt/slides/_rels/slide9.xml.rels><?xml version="1.0" encoding="UTF-8" standalone="yes"?>
<Relationships xmlns="http://schemas.openxmlformats.org/package/2006/relationships"><Relationship Id="rId4" Type="http://schemas.openxmlformats.org/officeDocument/2006/relationships/vmlDrawing" Target="../drawings/vmlDrawing4.vml"/><Relationship Id="rId3" Type="http://schemas.openxmlformats.org/officeDocument/2006/relationships/slideLayout" Target="../slideLayouts/slideLayout10.xml"/><Relationship Id="rId2" Type="http://schemas.openxmlformats.org/officeDocument/2006/relationships/image" Target="../media/image17.wmf"/><Relationship Id="rId1"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ctrTitle"/>
          </p:nvPr>
        </p:nvSpPr>
        <p:spPr/>
        <p:txBody>
          <a:bodyPr>
            <a:normAutofit fontScale="90000"/>
          </a:bodyPr>
          <a:p>
            <a:r>
              <a:rPr lang="en-US"/>
              <a:t>Reactions of period 3 elements with chlorine, oxygen and water</a:t>
            </a:r>
            <a:endParaRPr lang="en-US"/>
          </a:p>
        </p:txBody>
      </p:sp>
      <p:sp>
        <p:nvSpPr>
          <p:cNvPr id="3" name="Subtitle 2"/>
          <p:cNvSpPr>
            <a:spLocks noGrp="1"/>
          </p:cNvSpPr>
          <p:nvPr>
            <p:ph type="subTitle" idx="1"/>
          </p:nvPr>
        </p:nvSpPr>
        <p:spPr/>
        <p:txBody>
          <a:bodyPr/>
          <a:p>
            <a:r>
              <a:rPr lang="en-US"/>
              <a:t>Also acid-base behaviour of period 3 oxides/hydroxides and properties of period 3 oxides and chlorides</a:t>
            </a:r>
            <a:endParaRPr lang="en-US"/>
          </a:p>
        </p:txBody>
      </p:sp>
      <p:pic>
        <p:nvPicPr>
          <p:cNvPr id="4" name="Picture 3" descr="sodium and water"/>
          <p:cNvPicPr>
            <a:picLocks noChangeAspect="1"/>
          </p:cNvPicPr>
          <p:nvPr/>
        </p:nvPicPr>
        <p:blipFill>
          <a:blip r:embed="rId1"/>
          <a:stretch>
            <a:fillRect/>
          </a:stretch>
        </p:blipFill>
        <p:spPr>
          <a:xfrm>
            <a:off x="43815" y="75565"/>
            <a:ext cx="1800225" cy="2542540"/>
          </a:xfrm>
          <a:prstGeom prst="rect">
            <a:avLst/>
          </a:prstGeom>
        </p:spPr>
      </p:pic>
      <p:pic>
        <p:nvPicPr>
          <p:cNvPr id="5" name="Picture 4" descr="sodium and water"/>
          <p:cNvPicPr>
            <a:picLocks noChangeAspect="1"/>
          </p:cNvPicPr>
          <p:nvPr/>
        </p:nvPicPr>
        <p:blipFill>
          <a:blip r:embed="rId2"/>
          <a:stretch>
            <a:fillRect/>
          </a:stretch>
        </p:blipFill>
        <p:spPr>
          <a:xfrm>
            <a:off x="10361295" y="75565"/>
            <a:ext cx="1800225" cy="2542540"/>
          </a:xfrm>
          <a:prstGeom prst="rect">
            <a:avLst/>
          </a:prstGeom>
        </p:spPr>
      </p:pic>
      <p:pic>
        <p:nvPicPr>
          <p:cNvPr id="6" name="Picture 5" descr="sodium and water"/>
          <p:cNvPicPr>
            <a:picLocks noChangeAspect="1"/>
          </p:cNvPicPr>
          <p:nvPr/>
        </p:nvPicPr>
        <p:blipFill>
          <a:blip r:embed="rId3"/>
          <a:stretch>
            <a:fillRect/>
          </a:stretch>
        </p:blipFill>
        <p:spPr>
          <a:xfrm>
            <a:off x="10361295" y="4276090"/>
            <a:ext cx="1800225" cy="2542540"/>
          </a:xfrm>
          <a:prstGeom prst="rect">
            <a:avLst/>
          </a:prstGeom>
        </p:spPr>
      </p:pic>
      <p:pic>
        <p:nvPicPr>
          <p:cNvPr id="7" name="Picture 6" descr="sodium and water"/>
          <p:cNvPicPr>
            <a:picLocks noChangeAspect="1"/>
          </p:cNvPicPr>
          <p:nvPr/>
        </p:nvPicPr>
        <p:blipFill>
          <a:blip r:embed="rId4"/>
          <a:stretch>
            <a:fillRect/>
          </a:stretch>
        </p:blipFill>
        <p:spPr>
          <a:xfrm>
            <a:off x="43815" y="4276090"/>
            <a:ext cx="1800225" cy="254254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5" name="Content Placeholder 4"/>
          <p:cNvGraphicFramePr/>
          <p:nvPr>
            <p:ph/>
          </p:nvPr>
        </p:nvGraphicFramePr>
        <p:xfrm>
          <a:off x="-17780" y="158750"/>
          <a:ext cx="12091670" cy="6360795"/>
        </p:xfrm>
        <a:graphic>
          <a:graphicData uri="http://schemas.openxmlformats.org/presentationml/2006/ole">
            <mc:AlternateContent xmlns:mc="http://schemas.openxmlformats.org/markup-compatibility/2006">
              <mc:Choice xmlns:v="urn:schemas-microsoft-com:vml" Requires="v">
                <p:oleObj spid="_x0000_s6" name="" r:id="rId1" imgW="9953625" imgH="4076700" progId="Paint.Picture">
                  <p:embed/>
                </p:oleObj>
              </mc:Choice>
              <mc:Fallback>
                <p:oleObj name="" r:id="rId1" imgW="9953625" imgH="4076700" progId="Paint.Picture">
                  <p:embed/>
                  <p:pic>
                    <p:nvPicPr>
                      <p:cNvPr id="0" name="Picture 5"/>
                      <p:cNvPicPr/>
                      <p:nvPr/>
                    </p:nvPicPr>
                    <p:blipFill>
                      <a:blip r:embed="rId2"/>
                    </p:blipFill>
                    <p:spPr>
                      <a:xfrm>
                        <a:off x="-17780" y="158750"/>
                        <a:ext cx="12091670" cy="6360795"/>
                      </a:xfrm>
                      <a:prstGeom prst="rect">
                        <a:avLst/>
                      </a:prstGeom>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CHECKPOINT!!</a:t>
            </a:r>
            <a:endParaRPr lang="en-US"/>
          </a:p>
        </p:txBody>
      </p:sp>
      <p:pic>
        <p:nvPicPr>
          <p:cNvPr id="5" name="Content Placeholder 4"/>
          <p:cNvPicPr>
            <a:picLocks noChangeAspect="1"/>
          </p:cNvPicPr>
          <p:nvPr>
            <p:ph sz="half" idx="1"/>
          </p:nvPr>
        </p:nvPicPr>
        <p:blipFill>
          <a:blip r:embed="rId1"/>
          <a:stretch>
            <a:fillRect/>
          </a:stretch>
        </p:blipFill>
        <p:spPr>
          <a:xfrm>
            <a:off x="929640" y="1360805"/>
            <a:ext cx="7912100" cy="549021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CHECKPOINT </a:t>
            </a:r>
            <a:r>
              <a:rPr lang="en-US">
                <a:solidFill>
                  <a:schemeClr val="bg1"/>
                </a:solidFill>
              </a:rPr>
              <a:t>ANSWERS</a:t>
            </a:r>
            <a:endParaRPr lang="en-US">
              <a:solidFill>
                <a:schemeClr val="bg1"/>
              </a:solidFill>
            </a:endParaRPr>
          </a:p>
        </p:txBody>
      </p:sp>
      <p:pic>
        <p:nvPicPr>
          <p:cNvPr id="5" name="Content Placeholder 4"/>
          <p:cNvPicPr>
            <a:picLocks noChangeAspect="1"/>
          </p:cNvPicPr>
          <p:nvPr>
            <p:ph sz="half" idx="1"/>
          </p:nvPr>
        </p:nvPicPr>
        <p:blipFill>
          <a:blip r:embed="rId1"/>
          <a:stretch>
            <a:fillRect/>
          </a:stretch>
        </p:blipFill>
        <p:spPr>
          <a:xfrm>
            <a:off x="174625" y="1285240"/>
            <a:ext cx="7912100" cy="5490210"/>
          </a:xfrm>
          <a:prstGeom prst="rect">
            <a:avLst/>
          </a:prstGeom>
        </p:spPr>
      </p:pic>
      <p:sp>
        <p:nvSpPr>
          <p:cNvPr id="3" name="Text Box 2"/>
          <p:cNvSpPr txBox="1"/>
          <p:nvPr/>
        </p:nvSpPr>
        <p:spPr>
          <a:xfrm>
            <a:off x="8252460" y="227330"/>
            <a:ext cx="3897630" cy="6403340"/>
          </a:xfrm>
          <a:prstGeom prst="rect">
            <a:avLst/>
          </a:prstGeom>
          <a:solidFill>
            <a:schemeClr val="bg1"/>
          </a:solidFill>
        </p:spPr>
        <p:txBody>
          <a:bodyPr wrap="square" rtlCol="0">
            <a:spAutoFit/>
          </a:bodyPr>
          <a:p>
            <a:r>
              <a:rPr lang="en-US"/>
              <a:t>Compound A</a:t>
            </a:r>
            <a:endParaRPr lang="en-US"/>
          </a:p>
          <a:p>
            <a:r>
              <a:rPr lang="en-US"/>
              <a:t>- high mp means high degree of ionic character i.e. strong ionic bonds</a:t>
            </a:r>
            <a:endParaRPr lang="en-US"/>
          </a:p>
          <a:p>
            <a:r>
              <a:rPr lang="en-US"/>
              <a:t>- insoluble in organic(non-polar) solvents also reinforces polar nature of chloride i.e. ionic bonds</a:t>
            </a:r>
            <a:endParaRPr lang="en-US"/>
          </a:p>
          <a:p>
            <a:r>
              <a:rPr lang="en-US"/>
              <a:t>-soluble in water i.e. polar solvents and pH of 7 means there is no reaction with water and the metal ion has a low charge density and being in period 3, compound A is sodium chloride</a:t>
            </a:r>
            <a:endParaRPr lang="en-US"/>
          </a:p>
          <a:p>
            <a:r>
              <a:rPr lang="en-US"/>
              <a:t>Compound B</a:t>
            </a:r>
            <a:endParaRPr lang="en-US"/>
          </a:p>
          <a:p>
            <a:r>
              <a:rPr lang="en-US"/>
              <a:t>- low mp (sublimation implies very weak bonds usually van der Waals' forces) i.e. high degree of covalent character</a:t>
            </a:r>
            <a:endParaRPr lang="en-US"/>
          </a:p>
          <a:p>
            <a:r>
              <a:rPr lang="en-US"/>
              <a:t>- soluble in non-polar solvents also implies a molecular substance</a:t>
            </a:r>
            <a:endParaRPr lang="en-US"/>
          </a:p>
          <a:p>
            <a:r>
              <a:rPr lang="en-US"/>
              <a:t>- aqueous solution being highly acidic implies a reaction with water and thus metal ion has a high charge density and being in period 3 compound B  aluminium chloride</a:t>
            </a: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Summary of period 3 elements</a:t>
            </a:r>
            <a:endParaRPr lang="en-US"/>
          </a:p>
        </p:txBody>
      </p:sp>
      <p:sp>
        <p:nvSpPr>
          <p:cNvPr id="3" name="Content Placeholder 2"/>
          <p:cNvSpPr>
            <a:spLocks noGrp="1"/>
          </p:cNvSpPr>
          <p:nvPr>
            <p:ph sz="half" idx="1"/>
          </p:nvPr>
        </p:nvSpPr>
        <p:spPr>
          <a:xfrm>
            <a:off x="460375" y="1492885"/>
            <a:ext cx="6570345" cy="4351655"/>
          </a:xfrm>
        </p:spPr>
        <p:txBody>
          <a:bodyPr>
            <a:noAutofit/>
          </a:bodyPr>
          <a:p>
            <a:r>
              <a:rPr lang="en-US"/>
              <a:t>Central theme:- gradation of physical and chemical properties across period e.g. metallic to non-metallic, ionic to covalent, basic to acidic</a:t>
            </a:r>
            <a:endParaRPr lang="en-US"/>
          </a:p>
          <a:p>
            <a:r>
              <a:rPr lang="en-US">
                <a:solidFill>
                  <a:schemeClr val="bg1"/>
                </a:solidFill>
              </a:rPr>
              <a:t>Variation in atomic/ionic radii, melting point, electrical conductivity, density and electronegativity related to structure and bonding in the elements</a:t>
            </a:r>
            <a:endParaRPr lang="en-US">
              <a:solidFill>
                <a:schemeClr val="bg1"/>
              </a:solidFill>
            </a:endParaRPr>
          </a:p>
          <a:p>
            <a:r>
              <a:rPr lang="en-US">
                <a:solidFill>
                  <a:schemeClr val="tx1"/>
                </a:solidFill>
              </a:rPr>
              <a:t>large cation i.e. low charge density and difficult to polarise an anion thus no or low covalent character or small cation i.e. high charge density and can easily polarise an anion thus high covalent character</a:t>
            </a:r>
            <a:endParaRPr lang="en-US">
              <a:solidFill>
                <a:schemeClr val="tx1"/>
              </a:solidFill>
            </a:endParaRPr>
          </a:p>
        </p:txBody>
      </p:sp>
      <p:pic>
        <p:nvPicPr>
          <p:cNvPr id="5" name="Content Placeholder 4" descr="the-end"/>
          <p:cNvPicPr>
            <a:picLocks noChangeAspect="1"/>
          </p:cNvPicPr>
          <p:nvPr>
            <p:ph sz="half" idx="2"/>
          </p:nvPr>
        </p:nvPicPr>
        <p:blipFill>
          <a:blip r:embed="rId1"/>
          <a:stretch>
            <a:fillRect/>
          </a:stretch>
        </p:blipFill>
        <p:spPr>
          <a:xfrm>
            <a:off x="7175500" y="1825625"/>
            <a:ext cx="4706620" cy="33274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Reactions of period 3 elements 1 of 2</a:t>
            </a:r>
            <a:endParaRPr lang="en-US"/>
          </a:p>
        </p:txBody>
      </p:sp>
      <p:graphicFrame>
        <p:nvGraphicFramePr>
          <p:cNvPr id="4" name="Content Placeholder 3"/>
          <p:cNvGraphicFramePr>
            <a:graphicFrameLocks noChangeAspect="1"/>
          </p:cNvGraphicFramePr>
          <p:nvPr>
            <p:ph idx="1"/>
          </p:nvPr>
        </p:nvGraphicFramePr>
        <p:xfrm>
          <a:off x="572135" y="1294130"/>
          <a:ext cx="9751695" cy="5488305"/>
        </p:xfrm>
        <a:graphic>
          <a:graphicData uri="http://schemas.openxmlformats.org/presentationml/2006/ole">
            <mc:AlternateContent xmlns:mc="http://schemas.openxmlformats.org/markup-compatibility/2006">
              <mc:Choice xmlns:v="urn:schemas-microsoft-com:vml" Requires="v">
                <p:oleObj spid="_x0000_s5" name="" r:id="rId1" imgW="7010400" imgH="4467225" progId="Paint.Picture">
                  <p:embed/>
                </p:oleObj>
              </mc:Choice>
              <mc:Fallback>
                <p:oleObj name="" r:id="rId1" imgW="7010400" imgH="4467225" progId="Paint.Picture">
                  <p:embed/>
                  <p:pic>
                    <p:nvPicPr>
                      <p:cNvPr id="0" name="Picture 4"/>
                      <p:cNvPicPr/>
                      <p:nvPr/>
                    </p:nvPicPr>
                    <p:blipFill>
                      <a:blip r:embed="rId2"/>
                    </p:blipFill>
                    <p:spPr>
                      <a:xfrm>
                        <a:off x="572135" y="1294130"/>
                        <a:ext cx="9751695" cy="5488305"/>
                      </a:xfrm>
                      <a:prstGeom prst="rect">
                        <a:avLst/>
                      </a:prstGeom>
                    </p:spPr>
                  </p:pic>
                </p:oleObj>
              </mc:Fallback>
            </mc:AlternateContent>
          </a:graphicData>
        </a:graphic>
      </p:graphicFrame>
      <p:sp>
        <p:nvSpPr>
          <p:cNvPr id="6" name="Text Box 5"/>
          <p:cNvSpPr txBox="1"/>
          <p:nvPr/>
        </p:nvSpPr>
        <p:spPr>
          <a:xfrm>
            <a:off x="10626725" y="1825625"/>
            <a:ext cx="1313815" cy="2837180"/>
          </a:xfrm>
          <a:prstGeom prst="rect">
            <a:avLst/>
          </a:prstGeom>
          <a:solidFill>
            <a:schemeClr val="bg1"/>
          </a:solidFill>
        </p:spPr>
        <p:txBody>
          <a:bodyPr wrap="square" rtlCol="0">
            <a:spAutoFit/>
          </a:bodyPr>
          <a:p>
            <a:r>
              <a:rPr lang="en-US"/>
              <a:t>VIDEOS</a:t>
            </a:r>
            <a:endParaRPr lang="en-US"/>
          </a:p>
          <a:p>
            <a:r>
              <a:rPr lang="en-US">
                <a:hlinkClick r:id="rId3" action="ppaction://hlinkfile"/>
              </a:rPr>
              <a:t>Na+O2</a:t>
            </a:r>
            <a:endParaRPr lang="en-US"/>
          </a:p>
          <a:p>
            <a:r>
              <a:rPr lang="en-US">
                <a:hlinkClick r:id="rId4" action="ppaction://hlinkfile"/>
              </a:rPr>
              <a:t>Mg+O2</a:t>
            </a:r>
            <a:endParaRPr lang="en-US"/>
          </a:p>
          <a:p>
            <a:r>
              <a:rPr lang="en-US">
                <a:hlinkClick r:id="rId5" action="ppaction://hlinkfile"/>
              </a:rPr>
              <a:t>Na+Cl2</a:t>
            </a:r>
            <a:endParaRPr lang="en-US"/>
          </a:p>
          <a:p>
            <a:r>
              <a:rPr lang="en-US">
                <a:hlinkClick r:id="rId6" action="ppaction://hlinkfile"/>
              </a:rPr>
              <a:t>Al+O2</a:t>
            </a:r>
            <a:endParaRPr lang="en-US"/>
          </a:p>
          <a:p>
            <a:r>
              <a:rPr lang="en-US">
                <a:hlinkClick r:id="rId7" action="ppaction://hlinkfile"/>
              </a:rPr>
              <a:t>Al+Cl2</a:t>
            </a:r>
            <a:endParaRPr lang="en-US"/>
          </a:p>
          <a:p>
            <a:r>
              <a:rPr lang="en-US">
                <a:hlinkClick r:id="rId8" action="ppaction://hlinkfile"/>
              </a:rPr>
              <a:t>P+Cl2</a:t>
            </a:r>
            <a:endParaRPr lang="en-US"/>
          </a:p>
          <a:p>
            <a:r>
              <a:rPr lang="en-US">
                <a:hlinkClick r:id="rId9" action="ppaction://hlinkfile"/>
              </a:rPr>
              <a:t>P+O2</a:t>
            </a:r>
            <a:endParaRPr lang="en-US"/>
          </a:p>
          <a:p>
            <a:r>
              <a:rPr lang="en-US">
                <a:hlinkClick r:id="rId10" action="ppaction://hlinkfile"/>
              </a:rPr>
              <a:t>S+O2</a:t>
            </a:r>
            <a:endParaRPr lang="en-US"/>
          </a:p>
          <a:p>
            <a:r>
              <a:rPr lang="en-US">
                <a:hlinkClick r:id="rId11" action="ppaction://hlinkfile"/>
              </a:rPr>
              <a:t>Na+H2O</a:t>
            </a: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82550" y="78105"/>
            <a:ext cx="10515600" cy="1325563"/>
          </a:xfrm>
        </p:spPr>
        <p:txBody>
          <a:bodyPr/>
          <a:p>
            <a:r>
              <a:rPr lang="en-US">
                <a:sym typeface="+mn-ea"/>
              </a:rPr>
              <a:t>Reactions of period 3 elements 2 of 2</a:t>
            </a:r>
            <a:endParaRPr lang="en-US"/>
          </a:p>
        </p:txBody>
      </p:sp>
      <p:graphicFrame>
        <p:nvGraphicFramePr>
          <p:cNvPr id="4" name="Content Placeholder 3"/>
          <p:cNvGraphicFramePr>
            <a:graphicFrameLocks noChangeAspect="1"/>
          </p:cNvGraphicFramePr>
          <p:nvPr>
            <p:ph idx="1"/>
          </p:nvPr>
        </p:nvGraphicFramePr>
        <p:xfrm>
          <a:off x="82550" y="987425"/>
          <a:ext cx="10873105" cy="5775960"/>
        </p:xfrm>
        <a:graphic>
          <a:graphicData uri="http://schemas.openxmlformats.org/presentationml/2006/ole">
            <mc:AlternateContent xmlns:mc="http://schemas.openxmlformats.org/markup-compatibility/2006">
              <mc:Choice xmlns:v="urn:schemas-microsoft-com:vml" Requires="v">
                <p:oleObj spid="_x0000_s5" name="" r:id="rId1" imgW="7029450" imgH="4667250" progId="Paint.Picture">
                  <p:embed/>
                </p:oleObj>
              </mc:Choice>
              <mc:Fallback>
                <p:oleObj name="" r:id="rId1" imgW="7029450" imgH="4667250" progId="Paint.Picture">
                  <p:embed/>
                  <p:pic>
                    <p:nvPicPr>
                      <p:cNvPr id="0" name="Picture 4"/>
                      <p:cNvPicPr/>
                      <p:nvPr/>
                    </p:nvPicPr>
                    <p:blipFill>
                      <a:blip r:embed="rId2"/>
                    </p:blipFill>
                    <p:spPr>
                      <a:xfrm>
                        <a:off x="82550" y="987425"/>
                        <a:ext cx="10873105" cy="5775960"/>
                      </a:xfrm>
                      <a:prstGeom prst="rect">
                        <a:avLst/>
                      </a:prstGeom>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5" name="Content Placeholder 4"/>
          <p:cNvGraphicFramePr/>
          <p:nvPr>
            <p:ph/>
          </p:nvPr>
        </p:nvGraphicFramePr>
        <p:xfrm>
          <a:off x="73025" y="147955"/>
          <a:ext cx="12059920" cy="6130290"/>
        </p:xfrm>
        <a:graphic>
          <a:graphicData uri="http://schemas.openxmlformats.org/presentationml/2006/ole">
            <mc:AlternateContent xmlns:mc="http://schemas.openxmlformats.org/markup-compatibility/2006">
              <mc:Choice xmlns:v="urn:schemas-microsoft-com:vml" Requires="v">
                <p:oleObj spid="_x0000_s6" name="" r:id="rId1" imgW="9991725" imgH="4010025" progId="Paint.Picture">
                  <p:embed/>
                </p:oleObj>
              </mc:Choice>
              <mc:Fallback>
                <p:oleObj name="" r:id="rId1" imgW="9991725" imgH="4010025" progId="Paint.Picture">
                  <p:embed/>
                  <p:pic>
                    <p:nvPicPr>
                      <p:cNvPr id="0" name="Picture 5"/>
                      <p:cNvPicPr/>
                      <p:nvPr/>
                    </p:nvPicPr>
                    <p:blipFill>
                      <a:blip r:embed="rId2"/>
                    </p:blipFill>
                    <p:spPr>
                      <a:xfrm>
                        <a:off x="73025" y="147955"/>
                        <a:ext cx="12059920" cy="6130290"/>
                      </a:xfrm>
                      <a:prstGeom prst="rect">
                        <a:avLst/>
                      </a:prstGeom>
                    </p:spPr>
                  </p:pic>
                </p:oleObj>
              </mc:Fallback>
            </mc:AlternateContent>
          </a:graphicData>
        </a:graphic>
      </p:graphicFrame>
      <p:sp>
        <p:nvSpPr>
          <p:cNvPr id="10" name="Text Box 9"/>
          <p:cNvSpPr txBox="1"/>
          <p:nvPr/>
        </p:nvSpPr>
        <p:spPr>
          <a:xfrm>
            <a:off x="6249035" y="4264025"/>
            <a:ext cx="3324225" cy="2014220"/>
          </a:xfrm>
          <a:prstGeom prst="rect">
            <a:avLst/>
          </a:prstGeom>
          <a:solidFill>
            <a:schemeClr val="bg1"/>
          </a:solidFill>
          <a:ln>
            <a:solidFill>
              <a:schemeClr val="accent1"/>
            </a:solidFill>
          </a:ln>
        </p:spPr>
        <p:txBody>
          <a:bodyPr wrap="square" rtlCol="0">
            <a:spAutoFit/>
          </a:bodyPr>
          <a:p>
            <a:r>
              <a:rPr lang="en-US"/>
              <a:t>Charge density</a:t>
            </a:r>
            <a:endParaRPr lang="en-US"/>
          </a:p>
          <a:p>
            <a:r>
              <a:rPr lang="en-US"/>
              <a:t>= </a:t>
            </a:r>
            <a:r>
              <a:rPr lang="en-US" u="sng"/>
              <a:t>charge</a:t>
            </a:r>
            <a:endParaRPr lang="en-US" u="sng"/>
          </a:p>
          <a:p>
            <a:r>
              <a:rPr lang="en-US"/>
              <a:t>ionic radius</a:t>
            </a:r>
            <a:endParaRPr lang="en-US"/>
          </a:p>
          <a:p>
            <a:r>
              <a:rPr lang="en-US"/>
              <a:t>i.e. the smaller and more highly charged the cation, the higher its charge density and the higher its ability to polarise an anion</a:t>
            </a:r>
            <a:endParaRPr lang="en-US"/>
          </a:p>
        </p:txBody>
      </p:sp>
      <p:pic>
        <p:nvPicPr>
          <p:cNvPr id="11" name="Content Placeholder 10"/>
          <p:cNvPicPr>
            <a:picLocks noChangeAspect="1"/>
          </p:cNvPicPr>
          <p:nvPr>
            <p:ph sz="half" idx="2"/>
          </p:nvPr>
        </p:nvPicPr>
        <p:blipFill>
          <a:blip r:embed="rId3"/>
          <a:stretch>
            <a:fillRect/>
          </a:stretch>
        </p:blipFill>
        <p:spPr>
          <a:xfrm>
            <a:off x="9678670" y="4230370"/>
            <a:ext cx="2019300" cy="2047875"/>
          </a:xfrm>
          <a:prstGeom prst="rect">
            <a:avLst/>
          </a:prstGeom>
          <a:ln w="12700" cmpd="sng">
            <a:solidFill>
              <a:schemeClr val="accent1">
                <a:shade val="50000"/>
              </a:schemeClr>
            </a:solidFill>
            <a:prstDash val="solid"/>
          </a:ln>
        </p:spPr>
      </p:pic>
      <p:sp>
        <p:nvSpPr>
          <p:cNvPr id="13" name="Text Box 12"/>
          <p:cNvSpPr txBox="1"/>
          <p:nvPr/>
        </p:nvSpPr>
        <p:spPr>
          <a:xfrm>
            <a:off x="73025" y="1343660"/>
            <a:ext cx="11904980" cy="1739900"/>
          </a:xfrm>
          <a:prstGeom prst="rect">
            <a:avLst/>
          </a:prstGeom>
          <a:solidFill>
            <a:schemeClr val="bg1"/>
          </a:solidFill>
        </p:spPr>
        <p:txBody>
          <a:bodyPr wrap="square" rtlCol="0">
            <a:spAutoFit/>
          </a:bodyPr>
          <a:p>
            <a:r>
              <a:rPr lang="en-US"/>
              <a:t>MgO is not as basic as Na</a:t>
            </a:r>
            <a:r>
              <a:rPr lang="en-US" baseline="-25000"/>
              <a:t>2</a:t>
            </a:r>
            <a:r>
              <a:rPr lang="en-US"/>
              <a:t>O, as the O</a:t>
            </a:r>
            <a:r>
              <a:rPr lang="en-US" baseline="30000"/>
              <a:t>2-</a:t>
            </a:r>
            <a:r>
              <a:rPr lang="en-US"/>
              <a:t> ion is held more tightly to the Mg</a:t>
            </a:r>
            <a:r>
              <a:rPr lang="en-US" baseline="30000"/>
              <a:t>2+</a:t>
            </a:r>
            <a:r>
              <a:rPr lang="en-US"/>
              <a:t> ion because of the higher charge.</a:t>
            </a:r>
            <a:endParaRPr lang="en-US"/>
          </a:p>
          <a:p>
            <a:r>
              <a:rPr lang="en-US"/>
              <a:t> As the elctrostatic attraction between the oppositely charged ions is greater, this means there are less free O</a:t>
            </a:r>
            <a:r>
              <a:rPr lang="en-US" baseline="30000"/>
              <a:t>2-</a:t>
            </a:r>
            <a:r>
              <a:rPr lang="en-US"/>
              <a:t> ions in the water than for the Na</a:t>
            </a:r>
            <a:r>
              <a:rPr lang="en-US" baseline="-25000"/>
              <a:t>2</a:t>
            </a:r>
            <a:r>
              <a:rPr lang="en-US"/>
              <a:t>O. Less oxide ions means less hydroxide ions and therefore a weakly basic solution. </a:t>
            </a:r>
            <a:endParaRPr lang="en-US"/>
          </a:p>
          <a:p>
            <a:r>
              <a:rPr lang="en-US"/>
              <a:t>MgO would still react with acids to form a salt and water.</a:t>
            </a:r>
            <a:endParaRPr lang="en-US"/>
          </a:p>
          <a:p>
            <a:endParaRPr lang="en-US"/>
          </a:p>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CHECKPOINT!!!!</a:t>
            </a:r>
            <a:endParaRPr lang="en-US"/>
          </a:p>
        </p:txBody>
      </p:sp>
      <p:pic>
        <p:nvPicPr>
          <p:cNvPr id="5" name="Content Placeholder 4"/>
          <p:cNvPicPr>
            <a:picLocks noChangeAspect="1"/>
          </p:cNvPicPr>
          <p:nvPr>
            <p:ph sz="half" idx="1"/>
          </p:nvPr>
        </p:nvPicPr>
        <p:blipFill>
          <a:blip r:embed="rId1"/>
          <a:stretch>
            <a:fillRect/>
          </a:stretch>
        </p:blipFill>
        <p:spPr>
          <a:xfrm>
            <a:off x="173990" y="1449070"/>
            <a:ext cx="9288780" cy="5191760"/>
          </a:xfrm>
          <a:prstGeom prst="rect">
            <a:avLst/>
          </a:prstGeom>
        </p:spPr>
      </p:pic>
      <p:pic>
        <p:nvPicPr>
          <p:cNvPr id="6" name="Content Placeholder 5" descr="you can do it!"/>
          <p:cNvPicPr>
            <a:picLocks noChangeAspect="1"/>
          </p:cNvPicPr>
          <p:nvPr>
            <p:ph sz="half" idx="2"/>
          </p:nvPr>
        </p:nvPicPr>
        <p:blipFill>
          <a:blip r:embed="rId2"/>
          <a:stretch>
            <a:fillRect/>
          </a:stretch>
        </p:blipFill>
        <p:spPr>
          <a:xfrm>
            <a:off x="9672320" y="113030"/>
            <a:ext cx="2247900" cy="22479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CHECKPOINT </a:t>
            </a:r>
            <a:r>
              <a:rPr lang="en-US">
                <a:solidFill>
                  <a:schemeClr val="bg1"/>
                </a:solidFill>
              </a:rPr>
              <a:t>ANSWERS</a:t>
            </a:r>
            <a:endParaRPr lang="en-US">
              <a:solidFill>
                <a:schemeClr val="bg1"/>
              </a:solidFill>
            </a:endParaRPr>
          </a:p>
        </p:txBody>
      </p:sp>
      <p:pic>
        <p:nvPicPr>
          <p:cNvPr id="5" name="Content Placeholder 4"/>
          <p:cNvPicPr>
            <a:picLocks noChangeAspect="1"/>
          </p:cNvPicPr>
          <p:nvPr>
            <p:ph sz="half" idx="1"/>
          </p:nvPr>
        </p:nvPicPr>
        <p:blipFill>
          <a:blip r:embed="rId1"/>
          <a:stretch>
            <a:fillRect/>
          </a:stretch>
        </p:blipFill>
        <p:spPr>
          <a:xfrm>
            <a:off x="173990" y="1449070"/>
            <a:ext cx="9288780" cy="5191760"/>
          </a:xfrm>
          <a:prstGeom prst="rect">
            <a:avLst/>
          </a:prstGeom>
        </p:spPr>
      </p:pic>
      <p:pic>
        <p:nvPicPr>
          <p:cNvPr id="6" name="Content Placeholder 5" descr="you can do it!"/>
          <p:cNvPicPr>
            <a:picLocks noChangeAspect="1"/>
          </p:cNvPicPr>
          <p:nvPr>
            <p:ph sz="half" idx="2"/>
          </p:nvPr>
        </p:nvPicPr>
        <p:blipFill>
          <a:blip r:embed="rId2"/>
          <a:stretch>
            <a:fillRect/>
          </a:stretch>
        </p:blipFill>
        <p:spPr>
          <a:xfrm>
            <a:off x="9672320" y="113030"/>
            <a:ext cx="2247900" cy="2247900"/>
          </a:xfrm>
          <a:prstGeom prst="rect">
            <a:avLst/>
          </a:prstGeom>
        </p:spPr>
      </p:pic>
      <p:sp>
        <p:nvSpPr>
          <p:cNvPr id="3" name="Text Box 2"/>
          <p:cNvSpPr txBox="1"/>
          <p:nvPr/>
        </p:nvSpPr>
        <p:spPr>
          <a:xfrm>
            <a:off x="1404620" y="3972560"/>
            <a:ext cx="7705090" cy="2562860"/>
          </a:xfrm>
          <a:prstGeom prst="rect">
            <a:avLst/>
          </a:prstGeom>
          <a:solidFill>
            <a:schemeClr val="accent1"/>
          </a:solidFill>
        </p:spPr>
        <p:txBody>
          <a:bodyPr wrap="square" rtlCol="0">
            <a:spAutoFit/>
          </a:bodyPr>
          <a:p>
            <a:r>
              <a:rPr lang="en-US"/>
              <a:t>-ionic bonds in sodium oxide weak and dissociates readily in water forming a high concentration of oxide ions. </a:t>
            </a:r>
            <a:endParaRPr lang="en-US"/>
          </a:p>
          <a:p>
            <a:r>
              <a:rPr lang="en-US"/>
              <a:t>- oxide ions react with water molecules to form a high concentration of hydroxide ions</a:t>
            </a:r>
            <a:endParaRPr lang="en-US"/>
          </a:p>
          <a:p>
            <a:r>
              <a:rPr lang="en-US"/>
              <a:t>- high hydroxide ion concentration results in strongly basic solution</a:t>
            </a:r>
            <a:endParaRPr lang="en-US"/>
          </a:p>
          <a:p>
            <a:r>
              <a:rPr lang="en-US"/>
              <a:t>- ionic bond in magnesium oxide stronger than in sodium oxide</a:t>
            </a:r>
            <a:endParaRPr lang="en-US"/>
          </a:p>
          <a:p>
            <a:r>
              <a:rPr lang="en-US"/>
              <a:t>- means less oxide ions formed when the oxide is placed in water</a:t>
            </a:r>
            <a:endParaRPr lang="en-US"/>
          </a:p>
          <a:p>
            <a:r>
              <a:rPr lang="en-US"/>
              <a:t>- low concentration of oxide ions results in low hydroxide ion concentration</a:t>
            </a:r>
            <a:endParaRPr lang="en-US"/>
          </a:p>
          <a:p>
            <a:r>
              <a:rPr lang="en-US"/>
              <a:t>- low hydroxide ion concentration means weakly basic solution</a:t>
            </a: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Content Placeholder 4"/>
          <p:cNvPicPr>
            <a:picLocks noChangeAspect="1"/>
          </p:cNvPicPr>
          <p:nvPr>
            <p:ph sz="half" idx="1"/>
          </p:nvPr>
        </p:nvPicPr>
        <p:blipFill>
          <a:blip r:embed="rId1"/>
          <a:stretch>
            <a:fillRect/>
          </a:stretch>
        </p:blipFill>
        <p:spPr>
          <a:xfrm>
            <a:off x="132080" y="3236595"/>
            <a:ext cx="8672195" cy="3281045"/>
          </a:xfrm>
          <a:prstGeom prst="rect">
            <a:avLst/>
          </a:prstGeom>
        </p:spPr>
      </p:pic>
      <p:sp>
        <p:nvSpPr>
          <p:cNvPr id="6" name="Title 1"/>
          <p:cNvSpPr>
            <a:spLocks noGrp="1"/>
          </p:cNvSpPr>
          <p:nvPr/>
        </p:nvSpPr>
        <p:spPr>
          <a:xfrm>
            <a:off x="612140" y="25336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CHECKPOINT!!!!</a:t>
            </a:r>
            <a:endParaRPr lang="en-US"/>
          </a:p>
        </p:txBody>
      </p:sp>
      <p:pic>
        <p:nvPicPr>
          <p:cNvPr id="8" name="Content Placeholder 7" descr="good luck"/>
          <p:cNvPicPr>
            <a:picLocks noChangeAspect="1"/>
          </p:cNvPicPr>
          <p:nvPr>
            <p:ph sz="half" idx="2"/>
          </p:nvPr>
        </p:nvPicPr>
        <p:blipFill>
          <a:blip r:embed="rId2"/>
          <a:stretch>
            <a:fillRect/>
          </a:stretch>
        </p:blipFill>
        <p:spPr>
          <a:xfrm>
            <a:off x="8804275" y="253365"/>
            <a:ext cx="3108960" cy="2787015"/>
          </a:xfrm>
          <a:prstGeom prst="rect">
            <a:avLst/>
          </a:prstGeom>
          <a:solidFill>
            <a:schemeClr val="bg1"/>
          </a:solid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Content Placeholder 4"/>
          <p:cNvPicPr>
            <a:picLocks noChangeAspect="1"/>
          </p:cNvPicPr>
          <p:nvPr>
            <p:ph sz="half" idx="1"/>
          </p:nvPr>
        </p:nvPicPr>
        <p:blipFill>
          <a:blip r:embed="rId1"/>
          <a:stretch>
            <a:fillRect/>
          </a:stretch>
        </p:blipFill>
        <p:spPr>
          <a:xfrm>
            <a:off x="132080" y="3236595"/>
            <a:ext cx="8672195" cy="3281045"/>
          </a:xfrm>
          <a:prstGeom prst="rect">
            <a:avLst/>
          </a:prstGeom>
        </p:spPr>
      </p:pic>
      <p:sp>
        <p:nvSpPr>
          <p:cNvPr id="6" name="Title 1"/>
          <p:cNvSpPr>
            <a:spLocks noGrp="1"/>
          </p:cNvSpPr>
          <p:nvPr/>
        </p:nvSpPr>
        <p:spPr>
          <a:xfrm>
            <a:off x="612140" y="25336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CHECKPOINT </a:t>
            </a:r>
            <a:r>
              <a:rPr lang="en-US">
                <a:solidFill>
                  <a:schemeClr val="bg1"/>
                </a:solidFill>
              </a:rPr>
              <a:t>ANSWERS</a:t>
            </a:r>
            <a:endParaRPr lang="en-US">
              <a:solidFill>
                <a:schemeClr val="bg1"/>
              </a:solidFill>
            </a:endParaRPr>
          </a:p>
        </p:txBody>
      </p:sp>
      <p:pic>
        <p:nvPicPr>
          <p:cNvPr id="8" name="Content Placeholder 7" descr="good luck"/>
          <p:cNvPicPr>
            <a:picLocks noChangeAspect="1"/>
          </p:cNvPicPr>
          <p:nvPr>
            <p:ph sz="half" idx="2"/>
          </p:nvPr>
        </p:nvPicPr>
        <p:blipFill>
          <a:blip r:embed="rId2"/>
          <a:stretch>
            <a:fillRect/>
          </a:stretch>
        </p:blipFill>
        <p:spPr>
          <a:xfrm>
            <a:off x="8804275" y="253365"/>
            <a:ext cx="3108960" cy="2787015"/>
          </a:xfrm>
          <a:prstGeom prst="rect">
            <a:avLst/>
          </a:prstGeom>
          <a:solidFill>
            <a:schemeClr val="bg1"/>
          </a:solidFill>
        </p:spPr>
      </p:pic>
      <p:sp>
        <p:nvSpPr>
          <p:cNvPr id="2" name="Text Box 1"/>
          <p:cNvSpPr txBox="1"/>
          <p:nvPr/>
        </p:nvSpPr>
        <p:spPr>
          <a:xfrm>
            <a:off x="256540" y="4244340"/>
            <a:ext cx="8490585" cy="2014220"/>
          </a:xfrm>
          <a:prstGeom prst="rect">
            <a:avLst/>
          </a:prstGeom>
          <a:solidFill>
            <a:schemeClr val="accent1"/>
          </a:solidFill>
        </p:spPr>
        <p:txBody>
          <a:bodyPr wrap="square" rtlCol="0">
            <a:spAutoFit/>
          </a:bodyPr>
          <a:p>
            <a:r>
              <a:rPr lang="en-US"/>
              <a:t>- high charge density of aluminium ion (small and highly charged)</a:t>
            </a:r>
            <a:endParaRPr lang="en-US"/>
          </a:p>
          <a:p>
            <a:r>
              <a:rPr lang="en-US"/>
              <a:t>- metal ion causes severe polarisation of oxide ion</a:t>
            </a:r>
            <a:endParaRPr lang="en-US"/>
          </a:p>
          <a:p>
            <a:r>
              <a:rPr lang="en-US"/>
              <a:t>- high degree of covalent character</a:t>
            </a:r>
            <a:endParaRPr lang="en-US"/>
          </a:p>
          <a:p>
            <a:r>
              <a:rPr lang="en-US"/>
              <a:t>-combination of ionic character and covalent character exhibits both acidic and basic behaviour i.e. amphoteric behaviour</a:t>
            </a:r>
            <a:endParaRPr lang="en-US"/>
          </a:p>
          <a:p>
            <a:r>
              <a:rPr lang="en-US"/>
              <a:t>-aluminium oxide reacts with both acids and bases i.e. amphoteric behaviour</a:t>
            </a:r>
            <a:endParaRPr lang="en-US"/>
          </a:p>
          <a:p>
            <a:r>
              <a:rPr lang="en-US"/>
              <a:t>-if it were a neutral oxide it would react with neither acids nor acids</a:t>
            </a: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 name="Content Placeholder 2"/>
          <p:cNvGraphicFramePr/>
          <p:nvPr>
            <p:ph/>
          </p:nvPr>
        </p:nvGraphicFramePr>
        <p:xfrm>
          <a:off x="154305" y="231775"/>
          <a:ext cx="11868785" cy="6275070"/>
        </p:xfrm>
        <a:graphic>
          <a:graphicData uri="http://schemas.openxmlformats.org/presentationml/2006/ole">
            <mc:AlternateContent xmlns:mc="http://schemas.openxmlformats.org/markup-compatibility/2006">
              <mc:Choice xmlns:v="urn:schemas-microsoft-com:vml" Requires="v">
                <p:oleObj spid="_x0000_s4" name="" r:id="rId1" imgW="10153650" imgH="4171950" progId="Paint.Picture">
                  <p:embed/>
                </p:oleObj>
              </mc:Choice>
              <mc:Fallback>
                <p:oleObj name="" r:id="rId1" imgW="10153650" imgH="4171950" progId="Paint.Picture">
                  <p:embed/>
                  <p:pic>
                    <p:nvPicPr>
                      <p:cNvPr id="0" name="Picture 3"/>
                      <p:cNvPicPr/>
                      <p:nvPr/>
                    </p:nvPicPr>
                    <p:blipFill>
                      <a:blip r:embed="rId2"/>
                    </p:blipFill>
                    <p:spPr>
                      <a:xfrm>
                        <a:off x="154305" y="231775"/>
                        <a:ext cx="11868785" cy="6275070"/>
                      </a:xfrm>
                      <a:prstGeom prst="rect">
                        <a:avLst/>
                      </a:prstGeom>
                    </p:spPr>
                  </p:pic>
                </p:oleObj>
              </mc:Fallback>
            </mc:AlternateContent>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3143</Words>
  <Application>WPS Presentation</Application>
  <PresentationFormat>Widescreen</PresentationFormat>
  <Paragraphs>72</Paragraphs>
  <Slides>13</Slides>
  <Notes>0</Notes>
  <HiddenSlides>0</HiddenSlides>
  <MMClips>0</MMClips>
  <ScaleCrop>false</ScaleCrop>
  <HeadingPairs>
    <vt:vector size="8" baseType="variant">
      <vt:variant>
        <vt:lpstr>已用的字体</vt:lpstr>
      </vt:variant>
      <vt:variant>
        <vt:i4>9</vt:i4>
      </vt:variant>
      <vt:variant>
        <vt:lpstr>主题</vt:lpstr>
      </vt:variant>
      <vt:variant>
        <vt:i4>1</vt:i4>
      </vt:variant>
      <vt:variant>
        <vt:lpstr>嵌入 OLE 服务器</vt:lpstr>
      </vt:variant>
      <vt:variant>
        <vt:i4>5</vt:i4>
      </vt:variant>
      <vt:variant>
        <vt:lpstr>幻灯片标题</vt:lpstr>
      </vt:variant>
      <vt:variant>
        <vt:i4>13</vt:i4>
      </vt:variant>
    </vt:vector>
  </HeadingPairs>
  <TitlesOfParts>
    <vt:vector size="28" baseType="lpstr">
      <vt:lpstr>Arial</vt:lpstr>
      <vt:lpstr>SimSun</vt:lpstr>
      <vt:lpstr>Wingdings</vt:lpstr>
      <vt:lpstr>Calibri Light</vt:lpstr>
      <vt:lpstr>Calibri</vt:lpstr>
      <vt:lpstr>Microsoft YaHei</vt:lpstr>
      <vt:lpstr/>
      <vt:lpstr>Arial Unicode MS</vt:lpstr>
      <vt:lpstr>Admiration Pains</vt:lpstr>
      <vt:lpstr>Office Theme</vt:lpstr>
      <vt:lpstr>Paint.Picture</vt:lpstr>
      <vt:lpstr>Paint.Picture</vt:lpstr>
      <vt:lpstr>Paint.Picture</vt:lpstr>
      <vt:lpstr>Paint.Picture</vt:lpstr>
      <vt:lpstr>Paint.Picture</vt:lpstr>
      <vt:lpstr>Reactions of period 3 elements with chlorine, oxygen and water</vt:lpstr>
      <vt:lpstr>Reactions of period 3 elements 1 of 2</vt:lpstr>
      <vt:lpstr>Reactions of period 3 elements 2 of 2</vt:lpstr>
      <vt:lpstr>PowerPoint 演示文稿</vt:lpstr>
      <vt:lpstr>PowerPoint 演示文稿</vt:lpstr>
      <vt:lpstr>CHECKPOINT!!!!</vt:lpstr>
      <vt:lpstr>CHECKPOINT!!!!</vt:lpstr>
      <vt:lpstr>PowerPoint 演示文稿</vt:lpstr>
      <vt:lpstr>PowerPoint 演示文稿</vt:lpstr>
      <vt:lpstr>PowerPoint 演示文稿</vt:lpstr>
      <vt:lpstr>PowerPoint 演示文稿</vt:lpstr>
      <vt:lpstr>CHECKPOINT!!</vt:lpstr>
      <vt:lpstr>Summary of period 3 elements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Reactions of period 3 elements with chlorine, oxygen and water</dc:title>
  <dc:creator>Frank</dc:creator>
  <cp:lastModifiedBy>Frank</cp:lastModifiedBy>
  <cp:revision>7</cp:revision>
  <dcterms:created xsi:type="dcterms:W3CDTF">2016-10-10T10:31:00Z</dcterms:created>
  <dcterms:modified xsi:type="dcterms:W3CDTF">2016-10-31T16:39:51Z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1033-10.1.0.5783</vt:lpwstr>
  </property>
</Properties>
</file>